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08" r:id="rId3"/>
    <p:sldId id="295" r:id="rId4"/>
    <p:sldId id="311" r:id="rId5"/>
    <p:sldId id="290" r:id="rId6"/>
    <p:sldId id="310" r:id="rId7"/>
    <p:sldId id="303" r:id="rId8"/>
    <p:sldId id="317" r:id="rId9"/>
    <p:sldId id="314" r:id="rId10"/>
    <p:sldId id="315" r:id="rId11"/>
    <p:sldId id="313" r:id="rId12"/>
    <p:sldId id="291" r:id="rId13"/>
    <p:sldId id="312" r:id="rId14"/>
    <p:sldId id="30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FDB"/>
    <a:srgbClr val="5E6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61075" autoAdjust="0"/>
  </p:normalViewPr>
  <p:slideViewPr>
    <p:cSldViewPr snapToGrid="0" snapToObjects="1">
      <p:cViewPr varScale="1">
        <p:scale>
          <a:sx n="82" d="100"/>
          <a:sy n="82" d="100"/>
        </p:scale>
        <p:origin x="161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FF0B6-3D61-4081-A9FA-47B0F060AB9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16DD1-3FE7-4FB5-8A70-CABDF490332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8439" y="6308725"/>
            <a:ext cx="527121" cy="414158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4AE4AFA-E574-5257-7356-86553798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4351B-D08B-37D1-8780-B481A11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2A7A6-3977-0144-EA7A-8FD3B3FC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5916E1-95ED-9607-2C1B-F7FDD874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27F240-AF13-6307-8B3E-2A56813D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9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2A6370EA-BBFE-2EA2-1A08-2E91C0F5A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41763" y="0"/>
            <a:ext cx="4614862" cy="6126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9EC863-7787-8EB7-F6B3-D2DE8D5A06CC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C7C95B17-228B-82FE-AEB1-FBE24F71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F2AD68-87F2-5DCF-C2E4-EB390E3484D3}"/>
              </a:ext>
            </a:extLst>
          </p:cNvPr>
          <p:cNvSpPr txBox="1"/>
          <p:nvPr/>
        </p:nvSpPr>
        <p:spPr>
          <a:xfrm>
            <a:off x="3001992" y="3777610"/>
            <a:ext cx="31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Weekly </a:t>
            </a:r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S1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7DAF0-1F0E-184A-590C-A922D9893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0E0B63-E8FF-69CF-899F-9DD4D9AB1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1012B9BD-2ACB-EFA9-22BA-57AF7E5C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E899BF10-4F89-AEE4-A453-3D4F8BE81DAF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B9FAB75-50F3-EF14-2499-7EA78FB678D6}"/>
              </a:ext>
            </a:extLst>
          </p:cNvPr>
          <p:cNvSpPr txBox="1">
            <a:spLocks/>
          </p:cNvSpPr>
          <p:nvPr/>
        </p:nvSpPr>
        <p:spPr>
          <a:xfrm>
            <a:off x="206734" y="694363"/>
            <a:ext cx="2867207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 err="1">
                <a:solidFill>
                  <a:schemeClr val="accent3"/>
                </a:solidFill>
              </a:rPr>
              <a:t>Operaciones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6AF21F9-5F91-98FB-8EA5-995E00FC8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034"/>
            <a:ext cx="9144000" cy="38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75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FC7F-9B86-6ED0-FBA4-67B4324C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323B2F7B-4EF3-25CE-2737-B70C4BF88825}"/>
              </a:ext>
            </a:extLst>
          </p:cNvPr>
          <p:cNvSpPr/>
          <p:nvPr/>
        </p:nvSpPr>
        <p:spPr>
          <a:xfrm rot="5400000">
            <a:off x="1207316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3DF646-83C7-B077-FEBB-D3760C65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8C95E65-AFC7-677E-932A-562B56D4E3D6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>
                <a:solidFill>
                  <a:schemeClr val="accent3"/>
                </a:solidFill>
              </a:rPr>
              <a:t>Usuario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2" name="Imagem 1" descr="Padrão do plano de fundo">
            <a:extLst>
              <a:ext uri="{FF2B5EF4-FFF2-40B4-BE49-F238E27FC236}">
                <a16:creationId xmlns:a16="http://schemas.microsoft.com/office/drawing/2014/main" id="{6F198017-999F-BFF9-6481-19D8CF54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26" r="9987"/>
          <a:stretch/>
        </p:blipFill>
        <p:spPr>
          <a:xfrm>
            <a:off x="6070057" y="0"/>
            <a:ext cx="307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5022-04ED-BF8C-9112-93CCAF6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25E3E9DE-A950-4754-4AD0-1D34FDDA3634}"/>
              </a:ext>
            </a:extLst>
          </p:cNvPr>
          <p:cNvSpPr/>
          <p:nvPr/>
        </p:nvSpPr>
        <p:spPr>
          <a:xfrm>
            <a:off x="0" y="2160517"/>
            <a:ext cx="9144000" cy="346390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7F9C-5B85-EFF8-650F-27C04120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1700"/>
            <a:ext cx="8229600" cy="3452723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endParaRPr lang="en-US" sz="16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23E4ABB4-B5E8-06E4-F6E5-93CBA8EF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AD223A8-5F7F-91AA-B117-26E06C3BC66D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35DDE68-5B1E-03E8-FC1C-B8522F618F9C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 err="1">
                <a:solidFill>
                  <a:schemeClr val="accent3"/>
                </a:solidFill>
              </a:rPr>
              <a:t>Usuario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1D0695-FDB3-A8DA-45FB-4C0A4128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D9019FC3-644D-9584-6A84-A81B5B76238A}"/>
              </a:ext>
            </a:extLst>
          </p:cNvPr>
          <p:cNvSpPr/>
          <p:nvPr/>
        </p:nvSpPr>
        <p:spPr>
          <a:xfrm>
            <a:off x="189780" y="1656271"/>
            <a:ext cx="3545457" cy="354545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62A8D72-F7CC-393D-7CFC-3777D71F1D80}"/>
              </a:ext>
            </a:extLst>
          </p:cNvPr>
          <p:cNvSpPr/>
          <p:nvPr/>
        </p:nvSpPr>
        <p:spPr>
          <a:xfrm>
            <a:off x="0" y="0"/>
            <a:ext cx="9144000" cy="86344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5F0071D0-C97A-8FA6-F706-862EA9A9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99D6-E4AC-43FF-4659-0A65413C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69573A9-9CE6-1242-CE90-30A21236E197}"/>
              </a:ext>
            </a:extLst>
          </p:cNvPr>
          <p:cNvSpPr/>
          <p:nvPr/>
        </p:nvSpPr>
        <p:spPr>
          <a:xfrm>
            <a:off x="0" y="2160517"/>
            <a:ext cx="9144000" cy="2536966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 descr="Logotipo">
            <a:extLst>
              <a:ext uri="{FF2B5EF4-FFF2-40B4-BE49-F238E27FC236}">
                <a16:creationId xmlns:a16="http://schemas.microsoft.com/office/drawing/2014/main" id="{3E1FC60F-C019-F48C-1F85-6FEFC56A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83691"/>
            <a:ext cx="6305909" cy="1193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359AFD8-1EFA-5339-0980-E241D292C989}"/>
              </a:ext>
            </a:extLst>
          </p:cNvPr>
          <p:cNvSpPr txBox="1"/>
          <p:nvPr/>
        </p:nvSpPr>
        <p:spPr>
          <a:xfrm>
            <a:off x="3830128" y="3791112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Gràcies</a:t>
            </a:r>
            <a:r>
              <a:rPr lang="pt-BR" sz="28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8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E50DC-3542-9519-4BB8-978F0EA0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7C933-AEA0-E97B-50F2-D6F5B071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4" y="1275758"/>
            <a:ext cx="2818706" cy="30295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 err="1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KPIs</a:t>
            </a:r>
            <a:endParaRPr lang="es-ES" sz="2400" b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Operaciones</a:t>
            </a: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Marketing</a:t>
            </a:r>
          </a:p>
          <a:p>
            <a:pPr>
              <a:lnSpc>
                <a:spcPct val="120000"/>
              </a:lnSpc>
            </a:pPr>
            <a:r>
              <a:rPr lang="es-ES" sz="2400" b="1" dirty="0">
                <a:solidFill>
                  <a:srgbClr val="80FFDB"/>
                </a:solidFill>
                <a:latin typeface="Avenir Next LT Pro Light" panose="020B0304020202020204" pitchFamily="34" charset="0"/>
                <a:cs typeface="Browallia New" panose="020B0502040204020203" pitchFamily="34" charset="-34"/>
              </a:rPr>
              <a:t>Usuario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23EDADC-21CF-74D0-CEC2-51F08D34F379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spc="300" dirty="0">
                <a:solidFill>
                  <a:schemeClr val="accent3"/>
                </a:solidFill>
              </a:rPr>
              <a:t>Índice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Rua com prédios antigos">
            <a:extLst>
              <a:ext uri="{FF2B5EF4-FFF2-40B4-BE49-F238E27FC236}">
                <a16:creationId xmlns:a16="http://schemas.microsoft.com/office/drawing/2014/main" id="{A9A576CF-ECA4-F983-2379-920764BDAD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</a:blip>
          <a:srcRect l="10846" r="14066"/>
          <a:stretch/>
        </p:blipFill>
        <p:spPr>
          <a:xfrm>
            <a:off x="5710686" y="0"/>
            <a:ext cx="3433314" cy="6858000"/>
          </a:xfrm>
          <a:prstGeom prst="rect">
            <a:avLst/>
          </a:prstGeom>
        </p:spPr>
      </p:pic>
      <p:sp>
        <p:nvSpPr>
          <p:cNvPr id="6" name="Retângulo: Cantos Superiores Arredondados 1">
            <a:extLst>
              <a:ext uri="{FF2B5EF4-FFF2-40B4-BE49-F238E27FC236}">
                <a16:creationId xmlns:a16="http://schemas.microsoft.com/office/drawing/2014/main" id="{C75AE295-85E4-1EEA-4E1A-DF60FB54C295}"/>
              </a:ext>
            </a:extLst>
          </p:cNvPr>
          <p:cNvSpPr/>
          <p:nvPr/>
        </p:nvSpPr>
        <p:spPr>
          <a:xfrm rot="5400000">
            <a:off x="1207315" y="-551911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0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0518-2773-9042-4021-F88422AB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C75AE295-85E4-1EEA-4E1A-DF60FB54C295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337391" y="1627842"/>
            <a:ext cx="3595980" cy="3829529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A6D966-A1E5-2207-1576-8AD24751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KPIs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EBE44-97F2-20DF-2CF9-86CDCB33889A}"/>
              </a:ext>
            </a:extLst>
          </p:cNvPr>
          <p:cNvSpPr txBox="1">
            <a:spLocks/>
          </p:cNvSpPr>
          <p:nvPr/>
        </p:nvSpPr>
        <p:spPr>
          <a:xfrm>
            <a:off x="496932" y="1987354"/>
            <a:ext cx="3276898" cy="311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media</a:t>
            </a:r>
          </a:p>
          <a:p>
            <a:pPr algn="just">
              <a:spcAft>
                <a:spcPts val="1125"/>
              </a:spcAft>
            </a:pP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Madrid, Barcelona y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Málaga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ciudades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la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ocupación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encima</a:t>
            </a:r>
            <a:r>
              <a:rPr lang="en-US" sz="22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media</a:t>
            </a:r>
          </a:p>
          <a:p>
            <a:pPr algn="just">
              <a:spcAft>
                <a:spcPts val="1125"/>
              </a:spcAft>
            </a:pP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Satisfacción</a:t>
            </a:r>
            <a:r>
              <a:rPr lang="en-US" sz="22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alta</a:t>
            </a:r>
            <a:endParaRPr lang="en-US" sz="22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1125"/>
              </a:spcAft>
            </a:pPr>
            <a:endParaRPr lang="en-US" sz="20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2ADA001-2EC3-DC44-C1DE-69DC78C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6271" y="1627843"/>
            <a:ext cx="4836393" cy="38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0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8489-AA3D-A0FE-3BC2-431D3803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22BB7A-A6A4-C832-5D42-F23DF3FE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3" name="Imagem 2" descr="Montanha com pedras e água ao fundo&#10;&#10;O conteúdo gerado por IA pode estar incorreto.">
            <a:extLst>
              <a:ext uri="{FF2B5EF4-FFF2-40B4-BE49-F238E27FC236}">
                <a16:creationId xmlns:a16="http://schemas.microsoft.com/office/drawing/2014/main" id="{D3C1A06D-25E8-E545-B723-54B90C9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4" b="42430"/>
          <a:stretch/>
        </p:blipFill>
        <p:spPr>
          <a:xfrm>
            <a:off x="0" y="3890513"/>
            <a:ext cx="9144000" cy="29502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F4553-C200-8AC5-51BA-66F799714696}"/>
              </a:ext>
            </a:extLst>
          </p:cNvPr>
          <p:cNvSpPr txBox="1">
            <a:spLocks/>
          </p:cNvSpPr>
          <p:nvPr/>
        </p:nvSpPr>
        <p:spPr>
          <a:xfrm>
            <a:off x="913451" y="1385277"/>
            <a:ext cx="7317097" cy="846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125"/>
              </a:spcAft>
            </a:pP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2000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2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Font typeface="Arial"/>
              <a:buNone/>
            </a:pPr>
            <a:endParaRPr lang="es-ES" sz="2000" b="1" i="1" dirty="0">
              <a:solidFill>
                <a:srgbClr val="80FFD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FDE1D-32F4-9F7D-D4AB-C24A179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FBE86-E6E6-2DCF-3602-EE6B087D3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22" y="2648638"/>
            <a:ext cx="7798943" cy="2406442"/>
          </a:xfrm>
        </p:spPr>
        <p:txBody>
          <a:bodyPr>
            <a:normAutofit/>
          </a:bodyPr>
          <a:lstStyle/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"Lorem ipsum dolor sit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labore et dolore magna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ad minim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veniam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nostrud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exercitation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ullamco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laboris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aliquip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commodo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irure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reprehenderit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voluptate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velit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esse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cillum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dolore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fugiat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nulla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pariatur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algn="just">
              <a:spcAft>
                <a:spcPts val="1125"/>
              </a:spcAft>
            </a:pP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Excepteur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occaecat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cupidatat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non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proident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sunt in culpa qui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officia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deserunt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mollit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anim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id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laborum</a:t>
            </a:r>
            <a:r>
              <a:rPr lang="en-U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."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7D131AF6-584F-DE72-2C2F-9688371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10" name="Retângulo: Cantos Superiores Arredondados 9">
            <a:extLst>
              <a:ext uri="{FF2B5EF4-FFF2-40B4-BE49-F238E27FC236}">
                <a16:creationId xmlns:a16="http://schemas.microsoft.com/office/drawing/2014/main" id="{2BFB707D-F9A4-938D-692D-A39B490BA87E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F96F5B-21F0-25FD-0EE9-22C65C02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3" y="694363"/>
            <a:ext cx="2519464" cy="581395"/>
          </a:xfrm>
        </p:spPr>
        <p:txBody>
          <a:bodyPr>
            <a:normAutofit fontScale="90000"/>
          </a:bodyPr>
          <a:lstStyle/>
          <a:p>
            <a:r>
              <a:rPr lang="pt-BR" b="1" spc="300" dirty="0" err="1">
                <a:solidFill>
                  <a:schemeClr val="accent3"/>
                </a:solidFill>
              </a:rPr>
              <a:t>Títol</a:t>
            </a:r>
            <a:endParaRPr lang="en-US" b="1" spc="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63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AB55A-2F23-4A56-AE54-A6ED1310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0D6975-32FB-06AF-11CE-0F3CE4DB0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C864B6DD-2423-51B4-9E27-4125203C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045E6312-8358-AF4E-9BF9-5FEA11A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2D96903B-F3AA-815C-24AE-88CD48D91BF2}"/>
              </a:ext>
            </a:extLst>
          </p:cNvPr>
          <p:cNvSpPr/>
          <p:nvPr/>
        </p:nvSpPr>
        <p:spPr>
          <a:xfrm rot="16200000">
            <a:off x="6549057" y="1449126"/>
            <a:ext cx="1230140" cy="395974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F4DE6-ABA7-04A1-8142-F519CD33AA99}"/>
              </a:ext>
            </a:extLst>
          </p:cNvPr>
          <p:cNvSpPr txBox="1"/>
          <p:nvPr/>
        </p:nvSpPr>
        <p:spPr>
          <a:xfrm>
            <a:off x="5769520" y="3075056"/>
            <a:ext cx="3490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10939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BDFA-D52D-69DB-A03F-1AEA67963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1D3438-0BAC-3A25-CF80-A2565F3F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BD88D9EA-0D72-A9DA-A70A-51EE6A0FA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B88611AB-7BD2-0E2A-7BEF-D936D7BB462B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0D3DB87-4171-E68E-27CA-F564AB26314A}"/>
              </a:ext>
            </a:extLst>
          </p:cNvPr>
          <p:cNvSpPr txBox="1">
            <a:spLocks/>
          </p:cNvSpPr>
          <p:nvPr/>
        </p:nvSpPr>
        <p:spPr>
          <a:xfrm>
            <a:off x="359923" y="694363"/>
            <a:ext cx="2519464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>
                <a:solidFill>
                  <a:schemeClr val="accent3"/>
                </a:solidFill>
              </a:rPr>
              <a:t>Marketing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DE6B3B-8431-7A32-4A73-F464CC62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795"/>
            <a:ext cx="6502400" cy="4599323"/>
          </a:xfrm>
          <a:prstGeom prst="rect">
            <a:avLst/>
          </a:prstGeom>
        </p:spPr>
      </p:pic>
      <p:sp>
        <p:nvSpPr>
          <p:cNvPr id="9" name="Retângulo: Cantos Arredondados 11">
            <a:extLst>
              <a:ext uri="{FF2B5EF4-FFF2-40B4-BE49-F238E27FC236}">
                <a16:creationId xmlns:a16="http://schemas.microsoft.com/office/drawing/2014/main" id="{0A3BD994-D184-DD07-234F-9C9D1E642C41}"/>
              </a:ext>
            </a:extLst>
          </p:cNvPr>
          <p:cNvSpPr/>
          <p:nvPr/>
        </p:nvSpPr>
        <p:spPr>
          <a:xfrm>
            <a:off x="6502400" y="1305902"/>
            <a:ext cx="2499293" cy="4599323"/>
          </a:xfrm>
          <a:prstGeom prst="round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F3E94-8C45-B160-B009-F41D8F30C6E8}"/>
              </a:ext>
            </a:extLst>
          </p:cNvPr>
          <p:cNvSpPr txBox="1"/>
          <p:nvPr/>
        </p:nvSpPr>
        <p:spPr>
          <a:xfrm>
            <a:off x="6502399" y="1651724"/>
            <a:ext cx="2499293" cy="4116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Precios de apartamentos y habitaciones de hotel parecidos, excepción Girona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habitaciones privadas y compartidas tiene precios por debajo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 Balears tiene los apartamentos más caros</a:t>
            </a:r>
          </a:p>
          <a:p>
            <a:pPr marL="285750" indent="-285750" algn="just">
              <a:spcAft>
                <a:spcPts val="1125"/>
              </a:spcAft>
              <a:buFont typeface="Arial" panose="020B0604020202020204" pitchFamily="34" charset="0"/>
              <a:buChar char="•"/>
            </a:pP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8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48F3-A6CE-264B-2418-888A914E9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C0EF8-EF93-BD89-B109-BF978848A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Cidade vista do alto">
            <a:extLst>
              <a:ext uri="{FF2B5EF4-FFF2-40B4-BE49-F238E27FC236}">
                <a16:creationId xmlns:a16="http://schemas.microsoft.com/office/drawing/2014/main" id="{4AD4C2B3-CE85-1FC1-BE12-2E439E9A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4" r="28392"/>
          <a:stretch/>
        </p:blipFill>
        <p:spPr>
          <a:xfrm>
            <a:off x="0" y="0"/>
            <a:ext cx="3554083" cy="6858000"/>
          </a:xfrm>
          <a:prstGeom prst="rect">
            <a:avLst/>
          </a:prstGeom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7674B42A-9A2C-B16A-5EDA-20F204AB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9" y="6228399"/>
            <a:ext cx="418507" cy="418507"/>
          </a:xfrm>
          <a:prstGeom prst="rect">
            <a:avLst/>
          </a:prstGeom>
        </p:spPr>
      </p:pic>
      <p:sp>
        <p:nvSpPr>
          <p:cNvPr id="2" name="Retângulo: Cantos Superiores Arredondados 7">
            <a:extLst>
              <a:ext uri="{FF2B5EF4-FFF2-40B4-BE49-F238E27FC236}">
                <a16:creationId xmlns:a16="http://schemas.microsoft.com/office/drawing/2014/main" id="{CD59244B-8408-05FC-6A4B-DE2E302B906D}"/>
              </a:ext>
            </a:extLst>
          </p:cNvPr>
          <p:cNvSpPr/>
          <p:nvPr/>
        </p:nvSpPr>
        <p:spPr>
          <a:xfrm rot="16200000">
            <a:off x="6549057" y="1449126"/>
            <a:ext cx="1230140" cy="3959748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CBE460-A1D0-6966-51E2-AEC36324702C}"/>
              </a:ext>
            </a:extLst>
          </p:cNvPr>
          <p:cNvSpPr txBox="1"/>
          <p:nvPr/>
        </p:nvSpPr>
        <p:spPr>
          <a:xfrm>
            <a:off x="5411756" y="3075056"/>
            <a:ext cx="38483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0" dirty="0" err="1">
                <a:solidFill>
                  <a:schemeClr val="accent3"/>
                </a:solidFill>
              </a:rPr>
              <a:t>Operaciones</a:t>
            </a:r>
            <a:endParaRPr lang="en-US" sz="4000" b="1" spc="300" dirty="0">
              <a:solidFill>
                <a:schemeClr val="accent3"/>
              </a:solidFill>
            </a:endParaRPr>
          </a:p>
        </p:txBody>
      </p:sp>
      <p:pic>
        <p:nvPicPr>
          <p:cNvPr id="3" name="Imagem 2" descr="Padrão do plano de fundo">
            <a:extLst>
              <a:ext uri="{FF2B5EF4-FFF2-40B4-BE49-F238E27FC236}">
                <a16:creationId xmlns:a16="http://schemas.microsoft.com/office/drawing/2014/main" id="{6EC390BB-A952-16E9-FD05-471496E68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326" r="9987"/>
          <a:stretch/>
        </p:blipFill>
        <p:spPr>
          <a:xfrm>
            <a:off x="0" y="-1"/>
            <a:ext cx="3554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149D-0A7C-4321-D1F9-CF881B875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F4221D-94EA-F43E-2732-C2CDDBF7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14" y="1652483"/>
            <a:ext cx="4573897" cy="39603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  <a:p>
            <a:pPr marL="0" indent="0">
              <a:lnSpc>
                <a:spcPct val="120000"/>
              </a:lnSpc>
              <a:buNone/>
            </a:pPr>
            <a:endParaRPr lang="es-ES" sz="1800" b="1" i="1" dirty="0">
              <a:solidFill>
                <a:srgbClr val="80FFDB"/>
              </a:solidFill>
              <a:latin typeface="Avenir Next LT Pro Light" panose="020B0304020202020204" pitchFamily="34" charset="0"/>
              <a:cs typeface="Browallia New" panose="020B0502040204020203" pitchFamily="34" charset="-34"/>
            </a:endParaRP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8BBB375-8217-F579-2190-6B073712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5" y="6228399"/>
            <a:ext cx="418507" cy="418507"/>
          </a:xfrm>
          <a:prstGeom prst="rect">
            <a:avLst/>
          </a:prstGeom>
        </p:spPr>
      </p:pic>
      <p:sp>
        <p:nvSpPr>
          <p:cNvPr id="8" name="Retângulo: Cantos Superiores Arredondados 7">
            <a:extLst>
              <a:ext uri="{FF2B5EF4-FFF2-40B4-BE49-F238E27FC236}">
                <a16:creationId xmlns:a16="http://schemas.microsoft.com/office/drawing/2014/main" id="{E6B0BC2B-1C27-5A9D-8CFE-655463EC09E0}"/>
              </a:ext>
            </a:extLst>
          </p:cNvPr>
          <p:cNvSpPr/>
          <p:nvPr/>
        </p:nvSpPr>
        <p:spPr>
          <a:xfrm rot="5400000">
            <a:off x="1207315" y="-560725"/>
            <a:ext cx="659311" cy="3073942"/>
          </a:xfrm>
          <a:prstGeom prst="round2SameRect">
            <a:avLst/>
          </a:prstGeom>
          <a:solidFill>
            <a:schemeClr val="accent3">
              <a:alpha val="31000"/>
            </a:schemeClr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77E18C1-3871-1815-ECDA-53FD5B8C9EFB}"/>
              </a:ext>
            </a:extLst>
          </p:cNvPr>
          <p:cNvSpPr txBox="1">
            <a:spLocks/>
          </p:cNvSpPr>
          <p:nvPr/>
        </p:nvSpPr>
        <p:spPr>
          <a:xfrm>
            <a:off x="206734" y="694363"/>
            <a:ext cx="2867207" cy="581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 err="1">
                <a:solidFill>
                  <a:schemeClr val="accent3"/>
                </a:solidFill>
              </a:rPr>
              <a:t>Operaciones</a:t>
            </a:r>
            <a:endParaRPr lang="en-US" b="1" spc="300" dirty="0">
              <a:solidFill>
                <a:schemeClr val="accent3"/>
              </a:solidFill>
            </a:endParaRP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014D6164-3D92-98D1-ECF5-D1F8E7AACF81}"/>
              </a:ext>
            </a:extLst>
          </p:cNvPr>
          <p:cNvSpPr txBox="1"/>
          <p:nvPr/>
        </p:nvSpPr>
        <p:spPr>
          <a:xfrm>
            <a:off x="6618577" y="1651724"/>
            <a:ext cx="2266937" cy="78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18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  <a:r>
              <a:rPr lang="es-ES" sz="18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8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ipsum</a:t>
            </a: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endParaRPr lang="es-ES" sz="1800" b="0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CEAB0D2-91DA-9408-E4DA-330117EA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553926"/>
            <a:ext cx="9144000" cy="3543414"/>
          </a:xfrm>
          <a:prstGeom prst="rect">
            <a:avLst/>
          </a:prstGeom>
        </p:spPr>
      </p:pic>
      <p:sp>
        <p:nvSpPr>
          <p:cNvPr id="16" name="CuadroTexto 12">
            <a:extLst>
              <a:ext uri="{FF2B5EF4-FFF2-40B4-BE49-F238E27FC236}">
                <a16:creationId xmlns:a16="http://schemas.microsoft.com/office/drawing/2014/main" id="{19D8BAD6-E80B-8B79-9779-5F6BCFDE92C2}"/>
              </a:ext>
            </a:extLst>
          </p:cNvPr>
          <p:cNvSpPr txBox="1"/>
          <p:nvPr/>
        </p:nvSpPr>
        <p:spPr>
          <a:xfrm>
            <a:off x="1001864" y="5207199"/>
            <a:ext cx="7271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 el gráfico vemos la disponibilidad </a:t>
            </a:r>
            <a:r>
              <a:rPr lang="es-E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por cada ciudad. Comparando con la </a:t>
            </a:r>
            <a:r>
              <a:rPr lang="es-ES" sz="1600" b="0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es-ES" sz="16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global, vemos que ciudades como Barcelona, Madrid y M</a:t>
            </a:r>
            <a:r>
              <a:rPr lang="es-E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álaga están por debajo, significa que tienen </a:t>
            </a:r>
            <a:r>
              <a:rPr lang="es-ES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ocupación. </a:t>
            </a:r>
            <a:endParaRPr lang="es-ES" sz="1600" b="1" i="0" dirty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1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a 2">
      <a:dk1>
        <a:srgbClr val="081C15"/>
      </a:dk1>
      <a:lt1>
        <a:sysClr val="window" lastClr="FFFFFF"/>
      </a:lt1>
      <a:dk2>
        <a:srgbClr val="2D6A4F"/>
      </a:dk2>
      <a:lt2>
        <a:srgbClr val="EEECE1"/>
      </a:lt2>
      <a:accent1>
        <a:srgbClr val="D8F3DC"/>
      </a:accent1>
      <a:accent2>
        <a:srgbClr val="B7E4C7"/>
      </a:accent2>
      <a:accent3>
        <a:srgbClr val="95D5B2"/>
      </a:accent3>
      <a:accent4>
        <a:srgbClr val="74C69D"/>
      </a:accent4>
      <a:accent5>
        <a:srgbClr val="52B788"/>
      </a:accent5>
      <a:accent6>
        <a:srgbClr val="40916C"/>
      </a:accent6>
      <a:hlink>
        <a:srgbClr val="2D6A4F"/>
      </a:hlink>
      <a:folHlink>
        <a:srgbClr val="1B4332"/>
      </a:folHlink>
    </a:clrScheme>
    <a:fontScheme name="Calibri Light-Constantia">
      <a:majorFont>
        <a:latin typeface="Calibri Ligh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2584</TotalTime>
  <Words>321</Words>
  <Application>Microsoft Office PowerPoint</Application>
  <PresentationFormat>Apresentação na tela (4:3)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Aptos</vt:lpstr>
      <vt:lpstr>Arial</vt:lpstr>
      <vt:lpstr>Avenir Next LT Pro Light</vt:lpstr>
      <vt:lpstr>Calibri Light</vt:lpstr>
      <vt:lpstr>Constantia</vt:lpstr>
      <vt:lpstr>Segoe UI</vt:lpstr>
      <vt:lpstr>Office Theme</vt:lpstr>
      <vt:lpstr>Apresentação do PowerPoint</vt:lpstr>
      <vt:lpstr>Apresentação do PowerPoint</vt:lpstr>
      <vt:lpstr>KPIs</vt:lpstr>
      <vt:lpstr>Apresentação do PowerPoint</vt:lpstr>
      <vt:lpstr>Títol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Gabriel Castro</dc:creator>
  <cp:keywords/>
  <dc:description>generated using python-pptx</dc:description>
  <cp:lastModifiedBy>Gabriel Castro</cp:lastModifiedBy>
  <cp:revision>50</cp:revision>
  <dcterms:created xsi:type="dcterms:W3CDTF">2013-01-27T09:14:16Z</dcterms:created>
  <dcterms:modified xsi:type="dcterms:W3CDTF">2025-05-19T09:55:06Z</dcterms:modified>
  <cp:category/>
</cp:coreProperties>
</file>